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9" r:id="rId8"/>
    <p:sldId id="270" r:id="rId9"/>
    <p:sldId id="263" r:id="rId10"/>
    <p:sldId id="264" r:id="rId11"/>
    <p:sldId id="265" r:id="rId12"/>
    <p:sldId id="271" r:id="rId13"/>
    <p:sldId id="266" r:id="rId14"/>
    <p:sldId id="267" r:id="rId15"/>
    <p:sldId id="272" r:id="rId16"/>
    <p:sldId id="273" r:id="rId17"/>
    <p:sldId id="26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849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80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3122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0335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3284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575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0358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463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08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54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81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669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9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744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527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339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52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C026E4B-E12A-4402-88E2-1D175FFB16F0}" type="datetimeFigureOut">
              <a:rPr lang="fr-FR" smtClean="0"/>
              <a:t>25/02/2019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0E87465-0895-46C9-A2F0-76E76B756D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32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9A30CA-C41B-40FA-BA5C-E2886C0E01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Salinité de l’eau de mer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F970C43-D176-471C-8427-67685609BF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Spécialité Physique - chimie</a:t>
            </a:r>
          </a:p>
        </p:txBody>
      </p:sp>
    </p:spTree>
    <p:extLst>
      <p:ext uri="{BB962C8B-B14F-4D97-AF65-F5344CB8AC3E}">
        <p14:creationId xmlns:p14="http://schemas.microsoft.com/office/powerpoint/2010/main" val="1355511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3081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Problématique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10F07E9-E7FE-4768-B3EB-64897EC3B2B1}"/>
              </a:ext>
            </a:extLst>
          </p:cNvPr>
          <p:cNvSpPr txBox="1"/>
          <p:nvPr/>
        </p:nvSpPr>
        <p:spPr>
          <a:xfrm>
            <a:off x="344557" y="2849217"/>
            <a:ext cx="113703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dirty="0">
                <a:solidFill>
                  <a:schemeClr val="accent1"/>
                </a:solidFill>
              </a:rPr>
              <a:t>Les artémias pourraient-il vivre dans la lagune salicole étudiée ?</a:t>
            </a:r>
          </a:p>
        </p:txBody>
      </p:sp>
    </p:spTree>
    <p:extLst>
      <p:ext uri="{BB962C8B-B14F-4D97-AF65-F5344CB8AC3E}">
        <p14:creationId xmlns:p14="http://schemas.microsoft.com/office/powerpoint/2010/main" val="3502938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3982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Matériel nécessaire 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C734B3-3C44-4357-BA46-6187F36EB659}"/>
              </a:ext>
            </a:extLst>
          </p:cNvPr>
          <p:cNvSpPr/>
          <p:nvPr/>
        </p:nvSpPr>
        <p:spPr>
          <a:xfrm>
            <a:off x="2904864" y="1759514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dirty="0"/>
              <a:t>-	3 tubes à essais + portoir</a:t>
            </a:r>
          </a:p>
          <a:p>
            <a:r>
              <a:rPr lang="fr-FR" sz="2800" dirty="0"/>
              <a:t>-	Burette + potence</a:t>
            </a:r>
          </a:p>
          <a:p>
            <a:r>
              <a:rPr lang="fr-FR" sz="2800" dirty="0"/>
              <a:t>-	Agitateur magnétique + aimant</a:t>
            </a:r>
          </a:p>
          <a:p>
            <a:r>
              <a:rPr lang="fr-FR" sz="2800" dirty="0"/>
              <a:t>-	1 bécher de 100mL</a:t>
            </a:r>
          </a:p>
          <a:p>
            <a:r>
              <a:rPr lang="fr-FR" sz="2800" dirty="0"/>
              <a:t>-	1 erlenmeyer</a:t>
            </a:r>
          </a:p>
          <a:p>
            <a:r>
              <a:rPr lang="fr-FR" sz="2800" dirty="0"/>
              <a:t>-	1pipette jaugée de 20,0mL</a:t>
            </a:r>
          </a:p>
          <a:p>
            <a:r>
              <a:rPr lang="fr-FR" sz="2800" dirty="0"/>
              <a:t>-	Pot poubelle</a:t>
            </a:r>
          </a:p>
          <a:p>
            <a:r>
              <a:rPr lang="fr-FR" sz="2800" dirty="0"/>
              <a:t>-	Gants, lunettes</a:t>
            </a:r>
          </a:p>
        </p:txBody>
      </p:sp>
    </p:spTree>
    <p:extLst>
      <p:ext uri="{BB962C8B-B14F-4D97-AF65-F5344CB8AC3E}">
        <p14:creationId xmlns:p14="http://schemas.microsoft.com/office/powerpoint/2010/main" val="1740736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4185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Solutions à préparer 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C1D6D3-92F4-479C-ADA2-C62744D26B80}"/>
              </a:ext>
            </a:extLst>
          </p:cNvPr>
          <p:cNvSpPr/>
          <p:nvPr/>
        </p:nvSpPr>
        <p:spPr>
          <a:xfrm>
            <a:off x="145774" y="2098179"/>
            <a:ext cx="119004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fr-FR" sz="2800" dirty="0"/>
              <a:t>Solution de nitrate d’argent à 1,2.10</a:t>
            </a:r>
            <a:r>
              <a:rPr lang="fr-FR" sz="2800" baseline="30000" dirty="0"/>
              <a:t>-2</a:t>
            </a:r>
            <a:r>
              <a:rPr lang="fr-FR" sz="2800" dirty="0"/>
              <a:t> mol.L</a:t>
            </a:r>
            <a:r>
              <a:rPr lang="fr-FR" sz="2800" baseline="30000" dirty="0"/>
              <a:t>-1</a:t>
            </a:r>
            <a:br>
              <a:rPr lang="fr-FR" sz="2800" baseline="30000" dirty="0"/>
            </a:br>
            <a:r>
              <a:rPr lang="fr-FR" sz="2800" baseline="30000" dirty="0"/>
              <a:t>	</a:t>
            </a:r>
            <a:r>
              <a:rPr lang="fr-FR" sz="2000" i="1" dirty="0"/>
              <a:t>qsp burette + rinçage</a:t>
            </a:r>
          </a:p>
          <a:p>
            <a:pPr marL="457200" indent="-457200">
              <a:buFontTx/>
              <a:buChar char="-"/>
            </a:pPr>
            <a:endParaRPr lang="fr-FR" sz="2800" i="1" dirty="0"/>
          </a:p>
          <a:p>
            <a:pPr marL="457200" indent="-457200">
              <a:buFontTx/>
              <a:buChar char="-"/>
            </a:pPr>
            <a:r>
              <a:rPr lang="fr-FR" sz="2800" dirty="0"/>
              <a:t>Dichromate de potassium (flacon compte-goutte)</a:t>
            </a:r>
          </a:p>
          <a:p>
            <a:pPr marL="457200" indent="-457200">
              <a:buFontTx/>
              <a:buChar char="-"/>
            </a:pPr>
            <a:endParaRPr lang="fr-FR" sz="2800" dirty="0"/>
          </a:p>
          <a:p>
            <a:pPr marL="457200" indent="-457200">
              <a:buFontTx/>
              <a:buChar char="-"/>
            </a:pPr>
            <a:r>
              <a:rPr lang="fr-FR" sz="2800" dirty="0"/>
              <a:t>Eau de mer diluée 100 fois = solution de chlorure de sodium à 5,5.10</a:t>
            </a:r>
            <a:r>
              <a:rPr lang="fr-FR" sz="2800" baseline="30000" dirty="0"/>
              <a:t>-3</a:t>
            </a:r>
            <a:r>
              <a:rPr lang="fr-FR" sz="2800" dirty="0"/>
              <a:t> mol.L</a:t>
            </a:r>
            <a:r>
              <a:rPr lang="fr-FR" sz="2800" baseline="30000" dirty="0"/>
              <a:t>-1</a:t>
            </a:r>
            <a:br>
              <a:rPr lang="fr-FR" sz="2800" baseline="30000" dirty="0"/>
            </a:br>
            <a:r>
              <a:rPr lang="fr-FR" sz="2800" baseline="30000" dirty="0"/>
              <a:t>	</a:t>
            </a:r>
            <a:r>
              <a:rPr lang="fr-FR" sz="2000" i="1" dirty="0"/>
              <a:t>qsp 20mL prélevé à la pipette + rinçage</a:t>
            </a:r>
          </a:p>
          <a:p>
            <a:pPr marL="457200" indent="-457200">
              <a:buFontTx/>
              <a:buChar char="-"/>
            </a:pPr>
            <a:endParaRPr lang="fr-FR" sz="2800" i="1" dirty="0"/>
          </a:p>
        </p:txBody>
      </p:sp>
    </p:spTree>
    <p:extLst>
      <p:ext uri="{BB962C8B-B14F-4D97-AF65-F5344CB8AC3E}">
        <p14:creationId xmlns:p14="http://schemas.microsoft.com/office/powerpoint/2010/main" val="1964879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41040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Étapes de résolution 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E660B2-E13C-4852-9F23-B9D5C3004CFB}"/>
              </a:ext>
            </a:extLst>
          </p:cNvPr>
          <p:cNvSpPr/>
          <p:nvPr/>
        </p:nvSpPr>
        <p:spPr>
          <a:xfrm>
            <a:off x="185530" y="1780127"/>
            <a:ext cx="118209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/>
              <a:t>1.	Proposer un protocole expérimental pour déterminer lequel des précipités du Doc.4 est le moins soluble. </a:t>
            </a:r>
          </a:p>
          <a:p>
            <a:r>
              <a:rPr lang="fr-FR" sz="2000" dirty="0"/>
              <a:t>En déduire pourquoi le chromate de potassium peut-il être utilisé comme indicateur coloré de fin de dosage.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A45B160-68A7-4976-B297-DB42FBC0E732}"/>
              </a:ext>
            </a:extLst>
          </p:cNvPr>
          <p:cNvSpPr txBox="1"/>
          <p:nvPr/>
        </p:nvSpPr>
        <p:spPr>
          <a:xfrm>
            <a:off x="913772" y="2492744"/>
            <a:ext cx="10933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800" dirty="0">
                <a:solidFill>
                  <a:srgbClr val="0070C0"/>
                </a:solidFill>
              </a:rPr>
              <a:t> Etape 1 : Proposer un premier protocole expérimental pour tester la formation des précipités.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797DF5-6868-4DA3-B869-F610EC907071}"/>
              </a:ext>
            </a:extLst>
          </p:cNvPr>
          <p:cNvSpPr/>
          <p:nvPr/>
        </p:nvSpPr>
        <p:spPr>
          <a:xfrm>
            <a:off x="185530" y="3429000"/>
            <a:ext cx="118209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/>
              <a:t>2.	Proposer un protocole expérimental afin de déterminer la concentration en ions chlorure de l’eau de mer prélevée. Préciser la relation entre les volumes et les concentrations 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B745783-E721-4337-8541-460AC1820CF5}"/>
              </a:ext>
            </a:extLst>
          </p:cNvPr>
          <p:cNvSpPr txBox="1"/>
          <p:nvPr/>
        </p:nvSpPr>
        <p:spPr>
          <a:xfrm>
            <a:off x="913772" y="4136886"/>
            <a:ext cx="11185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800" dirty="0">
                <a:solidFill>
                  <a:srgbClr val="0070C0"/>
                </a:solidFill>
              </a:rPr>
              <a:t> Etape 2 : Proposer un deuxième protocole expérimental afin de déterminer la quantité d’ions chlorure dans l’eau de mer prélevée (dosage)</a:t>
            </a:r>
          </a:p>
        </p:txBody>
      </p:sp>
    </p:spTree>
    <p:extLst>
      <p:ext uri="{BB962C8B-B14F-4D97-AF65-F5344CB8AC3E}">
        <p14:creationId xmlns:p14="http://schemas.microsoft.com/office/powerpoint/2010/main" val="1612588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1861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0070C0"/>
                </a:solidFill>
              </a:rPr>
              <a:t>Etape 1 :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5F0C000-77D8-4BED-BA90-AF889E4484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7" t="1483" r="30240" b="18517"/>
          <a:stretch/>
        </p:blipFill>
        <p:spPr>
          <a:xfrm>
            <a:off x="693563" y="1842054"/>
            <a:ext cx="2968038" cy="432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B0B3208-E88A-4D70-9A86-2E7C119283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9" r="31604" b="14265"/>
          <a:stretch/>
        </p:blipFill>
        <p:spPr>
          <a:xfrm>
            <a:off x="4770560" y="1099931"/>
            <a:ext cx="2650879" cy="432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FCFD555-0E4B-4877-BA31-FEAB239F68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5" r="18933" b="11192"/>
          <a:stretch/>
        </p:blipFill>
        <p:spPr>
          <a:xfrm>
            <a:off x="8530397" y="1647335"/>
            <a:ext cx="3092554" cy="4320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843482C-EC2D-43AC-A1D0-58AC2DCA8943}"/>
              </a:ext>
            </a:extLst>
          </p:cNvPr>
          <p:cNvSpPr txBox="1"/>
          <p:nvPr/>
        </p:nvSpPr>
        <p:spPr>
          <a:xfrm>
            <a:off x="302399" y="5779901"/>
            <a:ext cx="3750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/>
              <a:t>Précipité de chlorure d’argent</a:t>
            </a:r>
          </a:p>
          <a:p>
            <a:pPr algn="ctr"/>
            <a:r>
              <a:rPr lang="fr-FR" dirty="0"/>
              <a:t>Quelques gouttes de nitrate d’argent dans un échantillon d’eau de mer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15B96E-0337-4AAB-AE2A-6D1E616FB326}"/>
              </a:ext>
            </a:extLst>
          </p:cNvPr>
          <p:cNvSpPr txBox="1"/>
          <p:nvPr/>
        </p:nvSpPr>
        <p:spPr>
          <a:xfrm>
            <a:off x="3919440" y="5013228"/>
            <a:ext cx="43531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/>
              <a:t>Précipité de chromate d’argent</a:t>
            </a:r>
          </a:p>
          <a:p>
            <a:pPr algn="ctr"/>
            <a:r>
              <a:rPr lang="fr-FR" dirty="0"/>
              <a:t>Quelques gouttes de nitrate d’argent dans un échantillon de chromate de potassium dilué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C227A65-D337-40EE-A007-77638A6A7FFD}"/>
              </a:ext>
            </a:extLst>
          </p:cNvPr>
          <p:cNvSpPr txBox="1"/>
          <p:nvPr/>
        </p:nvSpPr>
        <p:spPr>
          <a:xfrm>
            <a:off x="8017565" y="5622623"/>
            <a:ext cx="408166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>
                <a:solidFill>
                  <a:schemeClr val="bg1"/>
                </a:solidFill>
              </a:rPr>
              <a:t>Précipitation sélective</a:t>
            </a:r>
          </a:p>
          <a:p>
            <a:pPr algn="ctr"/>
            <a:r>
              <a:rPr lang="fr-FR" dirty="0"/>
              <a:t>Quelques gouttes de nitrate d’argent dans un échantillon d’eau de mer contenant qq gouttes de chromate de potassium</a:t>
            </a:r>
          </a:p>
        </p:txBody>
      </p:sp>
    </p:spTree>
    <p:extLst>
      <p:ext uri="{BB962C8B-B14F-4D97-AF65-F5344CB8AC3E}">
        <p14:creationId xmlns:p14="http://schemas.microsoft.com/office/powerpoint/2010/main" val="2922170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35096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0070C0"/>
                </a:solidFill>
              </a:rPr>
              <a:t>Etape 2 : Dosage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04C2CEE-8C58-4BD9-9AD2-4C4DB64C1F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1" r="27842" b="18840"/>
          <a:stretch/>
        </p:blipFill>
        <p:spPr>
          <a:xfrm>
            <a:off x="623054" y="1881809"/>
            <a:ext cx="2005714" cy="468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94DFCB-C43A-421D-9666-AFEF5540F5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9" r="23516"/>
          <a:stretch/>
        </p:blipFill>
        <p:spPr>
          <a:xfrm>
            <a:off x="5584471" y="1881809"/>
            <a:ext cx="2226522" cy="360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0C2E546-2A9A-4654-AAF0-0110188573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2" r="16964"/>
          <a:stretch/>
        </p:blipFill>
        <p:spPr>
          <a:xfrm>
            <a:off x="8083826" y="1881809"/>
            <a:ext cx="2967561" cy="3600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57C50B82-246E-4981-807B-7EB832D19862}"/>
              </a:ext>
            </a:extLst>
          </p:cNvPr>
          <p:cNvSpPr txBox="1"/>
          <p:nvPr/>
        </p:nvSpPr>
        <p:spPr>
          <a:xfrm>
            <a:off x="2064451" y="5758069"/>
            <a:ext cx="3520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 </a:t>
            </a:r>
            <a:r>
              <a:rPr lang="fr-FR" b="1" dirty="0" err="1">
                <a:solidFill>
                  <a:schemeClr val="bg1"/>
                </a:solidFill>
              </a:rPr>
              <a:t>mL</a:t>
            </a:r>
            <a:r>
              <a:rPr lang="fr-FR" b="1" dirty="0">
                <a:solidFill>
                  <a:schemeClr val="bg1"/>
                </a:solidFill>
              </a:rPr>
              <a:t> d’eau de mer diluée + qq gouttes de chromate de potassium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67567D0-B9DF-4830-B0BF-89326D17BBB7}"/>
              </a:ext>
            </a:extLst>
          </p:cNvPr>
          <p:cNvSpPr txBox="1"/>
          <p:nvPr/>
        </p:nvSpPr>
        <p:spPr>
          <a:xfrm>
            <a:off x="1625286" y="2204974"/>
            <a:ext cx="2933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Burette contenant la solution de nitrate d’argent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26C508B-E6F8-4996-9F13-1E10DCC4C80E}"/>
              </a:ext>
            </a:extLst>
          </p:cNvPr>
          <p:cNvSpPr txBox="1"/>
          <p:nvPr/>
        </p:nvSpPr>
        <p:spPr>
          <a:xfrm>
            <a:off x="8041818" y="5434903"/>
            <a:ext cx="305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Précipitation des ions chlorure de l’eau de mer diluée</a:t>
            </a:r>
          </a:p>
        </p:txBody>
      </p:sp>
    </p:spTree>
    <p:extLst>
      <p:ext uri="{BB962C8B-B14F-4D97-AF65-F5344CB8AC3E}">
        <p14:creationId xmlns:p14="http://schemas.microsoft.com/office/powerpoint/2010/main" val="2081520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3FF06E1-139F-436A-967B-DFE7D320CB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5" r="19113"/>
          <a:stretch/>
        </p:blipFill>
        <p:spPr>
          <a:xfrm>
            <a:off x="4545496" y="1829683"/>
            <a:ext cx="2769193" cy="3600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ABA3FC9-1D75-41F2-B784-5AC896B41D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3" r="22503"/>
          <a:stretch/>
        </p:blipFill>
        <p:spPr>
          <a:xfrm>
            <a:off x="8250307" y="729000"/>
            <a:ext cx="2243479" cy="540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DC14BA0-DDC8-4B5E-B232-C1926951C9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8" r="25419"/>
          <a:stretch/>
        </p:blipFill>
        <p:spPr>
          <a:xfrm>
            <a:off x="760696" y="1829683"/>
            <a:ext cx="1492173" cy="4680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846E038-2689-4AE6-AC0E-377024F32CC9}"/>
              </a:ext>
            </a:extLst>
          </p:cNvPr>
          <p:cNvSpPr txBox="1"/>
          <p:nvPr/>
        </p:nvSpPr>
        <p:spPr>
          <a:xfrm>
            <a:off x="813704" y="844431"/>
            <a:ext cx="683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Équivalence : persistance du précipité de chromate d’argent</a:t>
            </a:r>
          </a:p>
        </p:txBody>
      </p:sp>
    </p:spTree>
    <p:extLst>
      <p:ext uri="{BB962C8B-B14F-4D97-AF65-F5344CB8AC3E}">
        <p14:creationId xmlns:p14="http://schemas.microsoft.com/office/powerpoint/2010/main" val="871240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8794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Éléments de réponses pour la résolution finale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AD0DC95-94FF-48FA-93CB-1567937F2961}"/>
              </a:ext>
            </a:extLst>
          </p:cNvPr>
          <p:cNvSpPr txBox="1"/>
          <p:nvPr/>
        </p:nvSpPr>
        <p:spPr>
          <a:xfrm>
            <a:off x="198783" y="1974574"/>
            <a:ext cx="1176793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/>
              <a:t>Équation du dosage :</a:t>
            </a:r>
            <a:r>
              <a:rPr lang="fr-FR" sz="2800" dirty="0"/>
              <a:t> Ag</a:t>
            </a:r>
            <a:r>
              <a:rPr lang="fr-FR" sz="2800" baseline="30000" dirty="0"/>
              <a:t>+</a:t>
            </a:r>
            <a:r>
              <a:rPr lang="fr-FR" sz="2800" dirty="0"/>
              <a:t> + Cl</a:t>
            </a:r>
            <a:r>
              <a:rPr lang="fr-FR" sz="2800" baseline="30000" dirty="0"/>
              <a:t>-</a:t>
            </a:r>
            <a:r>
              <a:rPr lang="fr-FR" sz="2800" dirty="0"/>
              <a:t>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fr-FR" sz="2800" dirty="0" err="1"/>
              <a:t>AgCl</a:t>
            </a:r>
            <a:endParaRPr lang="fr-FR" sz="2800" dirty="0"/>
          </a:p>
          <a:p>
            <a:endParaRPr lang="fr-FR" sz="2800" dirty="0"/>
          </a:p>
          <a:p>
            <a:r>
              <a:rPr lang="fr-FR" sz="2400" dirty="0"/>
              <a:t>Pour </a:t>
            </a:r>
            <a:r>
              <a:rPr lang="fr-FR" sz="2400" dirty="0" err="1"/>
              <a:t>Veq</a:t>
            </a:r>
            <a:r>
              <a:rPr lang="fr-FR" sz="2400" dirty="0"/>
              <a:t> = 10,0mL : [Cl</a:t>
            </a:r>
            <a:r>
              <a:rPr lang="fr-FR" sz="2400" baseline="30000" dirty="0"/>
              <a:t>-</a:t>
            </a:r>
            <a:r>
              <a:rPr lang="fr-FR" sz="2400" dirty="0"/>
              <a:t>] = 6,0.10</a:t>
            </a:r>
            <a:r>
              <a:rPr lang="fr-FR" sz="2400" baseline="30000" dirty="0"/>
              <a:t>-3</a:t>
            </a:r>
            <a:r>
              <a:rPr lang="fr-FR" sz="2400" dirty="0"/>
              <a:t> mol.L</a:t>
            </a:r>
            <a:r>
              <a:rPr lang="fr-FR" sz="2400" baseline="30000" dirty="0"/>
              <a:t>-1</a:t>
            </a:r>
            <a:r>
              <a:rPr lang="fr-FR" sz="2400" dirty="0"/>
              <a:t> pour l’eau de mer diluée</a:t>
            </a:r>
            <a:br>
              <a:rPr lang="fr-FR" sz="2400" dirty="0"/>
            </a:br>
            <a:r>
              <a:rPr lang="fr-FR" sz="2400" dirty="0"/>
              <a:t>	donc 0,60mol.L</a:t>
            </a:r>
            <a:r>
              <a:rPr lang="fr-FR" sz="2400" baseline="30000" dirty="0"/>
              <a:t>-1</a:t>
            </a:r>
            <a:r>
              <a:rPr lang="fr-FR" sz="2400" dirty="0"/>
              <a:t> pour l’eau de la lagune</a:t>
            </a:r>
          </a:p>
          <a:p>
            <a:endParaRPr lang="fr-FR" sz="2400" dirty="0"/>
          </a:p>
          <a:p>
            <a:r>
              <a:rPr lang="fr-FR" sz="2400" dirty="0"/>
              <a:t>Donc S = 38,5 g.L</a:t>
            </a:r>
            <a:r>
              <a:rPr lang="fr-FR" sz="2400" baseline="30000" dirty="0"/>
              <a:t>-1</a:t>
            </a:r>
            <a:r>
              <a:rPr lang="fr-FR" sz="2400" dirty="0"/>
              <a:t> &gt; 30 g.L</a:t>
            </a:r>
            <a:r>
              <a:rPr lang="fr-FR" sz="2400" baseline="30000" dirty="0"/>
              <a:t>-1</a:t>
            </a:r>
            <a:r>
              <a:rPr lang="fr-FR" sz="2400" dirty="0"/>
              <a:t> donc les Artémias ne pourraient pas survivre dans l’eau étudiée</a:t>
            </a:r>
          </a:p>
        </p:txBody>
      </p:sp>
    </p:spTree>
    <p:extLst>
      <p:ext uri="{BB962C8B-B14F-4D97-AF65-F5344CB8AC3E}">
        <p14:creationId xmlns:p14="http://schemas.microsoft.com/office/powerpoint/2010/main" val="1563610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2588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1- Contexte :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F18CBF-B3AB-43F4-BF28-499AB609B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28" y="2048448"/>
            <a:ext cx="11160000" cy="2761104"/>
          </a:xfrm>
          <a:prstGeom prst="rect">
            <a:avLst/>
          </a:prstGeom>
        </p:spPr>
      </p:pic>
      <p:pic>
        <p:nvPicPr>
          <p:cNvPr id="6" name="il_fi" descr="http://i14.servimg.com/u/f14/14/44/58/57/artemi10.jpg">
            <a:extLst>
              <a:ext uri="{FF2B5EF4-FFF2-40B4-BE49-F238E27FC236}">
                <a16:creationId xmlns:a16="http://schemas.microsoft.com/office/drawing/2014/main" id="{747063CF-5AC9-4363-B1F5-21E7E64CC576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50631">
            <a:off x="9305304" y="5102431"/>
            <a:ext cx="790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l_fi" descr="http://www.poitou-charentes-nature.asso.fr/IMG/jpg_une_exploitation_salicole.jpg">
            <a:extLst>
              <a:ext uri="{FF2B5EF4-FFF2-40B4-BE49-F238E27FC236}">
                <a16:creationId xmlns:a16="http://schemas.microsoft.com/office/drawing/2014/main" id="{C34C0F7E-D808-4780-A0D3-9325957CB477}"/>
              </a:ext>
            </a:extLst>
          </p:cNvPr>
          <p:cNvPicPr/>
          <p:nvPr/>
        </p:nvPicPr>
        <p:blipFill>
          <a:blip r:embed="rId4" cstate="print"/>
          <a:srcRect b="17692"/>
          <a:stretch>
            <a:fillRect/>
          </a:stretch>
        </p:blipFill>
        <p:spPr bwMode="auto">
          <a:xfrm>
            <a:off x="4830418" y="4917784"/>
            <a:ext cx="2531165" cy="186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6274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2- Matériel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C785FF2-7DBF-43D9-AE7A-5F0BB85A4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0" y="2079435"/>
            <a:ext cx="11160000" cy="357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05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5176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3- Questions préliminaires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7D0ECCF-A41C-42DE-A944-B20F0D489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0" y="2614612"/>
            <a:ext cx="11160000" cy="213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59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4798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4- Problème à résoudre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C797AC8-11D9-4A15-BD7E-6E38A8AC0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0" y="2976561"/>
            <a:ext cx="11160000" cy="121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77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2856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5- Documents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E41199-9503-4F99-9D25-11F56AB0C8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266"/>
          <a:stretch/>
        </p:blipFill>
        <p:spPr>
          <a:xfrm>
            <a:off x="516000" y="2191280"/>
            <a:ext cx="11160000" cy="275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46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2856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5- Documents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C2AD2D-17F9-4A6E-8266-C1D81C73F3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892"/>
          <a:stretch/>
        </p:blipFill>
        <p:spPr>
          <a:xfrm>
            <a:off x="516000" y="1868555"/>
            <a:ext cx="11160000" cy="35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45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Sujet élève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7E03FA-3889-4159-809C-CB6329D59110}"/>
              </a:ext>
            </a:extLst>
          </p:cNvPr>
          <p:cNvSpPr txBox="1"/>
          <p:nvPr/>
        </p:nvSpPr>
        <p:spPr>
          <a:xfrm>
            <a:off x="913774" y="1099931"/>
            <a:ext cx="2856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5- Documents :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BE48B0-1E56-4CCA-852B-567B65EA5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0" y="2372140"/>
            <a:ext cx="11160000" cy="269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64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A34E05-FBF4-4D40-A902-6EC10FDF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01683"/>
            <a:ext cx="10364451" cy="998248"/>
          </a:xfrm>
        </p:spPr>
        <p:txBody>
          <a:bodyPr/>
          <a:lstStyle/>
          <a:p>
            <a:r>
              <a:rPr lang="fr-FR" dirty="0"/>
              <a:t>Thème 1 : l’eau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8926E16B-8FAF-4C2E-B770-582C2EA65C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107991"/>
              </p:ext>
            </p:extLst>
          </p:nvPr>
        </p:nvGraphicFramePr>
        <p:xfrm>
          <a:off x="715615" y="1429016"/>
          <a:ext cx="10972801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8453">
                  <a:extLst>
                    <a:ext uri="{9D8B030D-6E8A-4147-A177-3AD203B41FA5}">
                      <a16:colId xmlns:a16="http://schemas.microsoft.com/office/drawing/2014/main" val="2226854206"/>
                    </a:ext>
                  </a:extLst>
                </a:gridCol>
                <a:gridCol w="7454348">
                  <a:extLst>
                    <a:ext uri="{9D8B030D-6E8A-4147-A177-3AD203B41FA5}">
                      <a16:colId xmlns:a16="http://schemas.microsoft.com/office/drawing/2014/main" val="117803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000" dirty="0"/>
                        <a:t>Domaine d’étude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Mots-clés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19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b="1" dirty="0"/>
                        <a:t>Eau et environnement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b="1" dirty="0"/>
                        <a:t>Mers, océans </a:t>
                      </a:r>
                      <a:r>
                        <a:rPr lang="fr-FR" sz="2000" dirty="0"/>
                        <a:t>; climat ; traceurs chimiques.</a:t>
                      </a:r>
                    </a:p>
                    <a:p>
                      <a:r>
                        <a:rPr lang="fr-FR" sz="2000" dirty="0"/>
                        <a:t>Érosion, dissolution, concrétion</a:t>
                      </a:r>
                    </a:p>
                    <a:p>
                      <a:r>
                        <a:rPr lang="fr-FR" sz="2000" dirty="0"/>
                        <a:t>Surveillance et lutte physico-chimique contre les pollutions; pluies acides.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718511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C0C619D2-2918-4C5C-9106-16D56417928E}"/>
              </a:ext>
            </a:extLst>
          </p:cNvPr>
          <p:cNvSpPr txBox="1"/>
          <p:nvPr/>
        </p:nvSpPr>
        <p:spPr>
          <a:xfrm>
            <a:off x="715615" y="3137455"/>
            <a:ext cx="109728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/>
              <a:t>Lien avec le programme spécifique:</a:t>
            </a:r>
          </a:p>
          <a:p>
            <a:r>
              <a:rPr lang="fr-FR" sz="2400" dirty="0"/>
              <a:t>AGIR – Défis du XXIe siècle</a:t>
            </a:r>
          </a:p>
          <a:p>
            <a:r>
              <a:rPr lang="fr-FR" sz="2400" dirty="0"/>
              <a:t>	Economiser les ressources et respecter l’environnement</a:t>
            </a:r>
          </a:p>
          <a:p>
            <a:endParaRPr lang="fr-FR" sz="2400" dirty="0"/>
          </a:p>
          <a:p>
            <a:r>
              <a:rPr lang="fr-FR" sz="2000" dirty="0"/>
              <a:t>Contrôle de la qualité par dosage</a:t>
            </a:r>
          </a:p>
          <a:p>
            <a:r>
              <a:rPr lang="fr-FR" sz="2000" dirty="0"/>
              <a:t>Équivalence dans un titrage ; repérage de l’équivalence par utilisation d’un indicateur de fin de réaction</a:t>
            </a:r>
          </a:p>
          <a:p>
            <a:endParaRPr lang="fr-FR" sz="2000" dirty="0"/>
          </a:p>
          <a:p>
            <a:r>
              <a:rPr lang="fr-FR" i="1" dirty="0"/>
              <a:t>Pratiquer une démarche expérimentale pour déterminer la concentration d’une espèce chimique par la visualisation d’un changement de couleur.</a:t>
            </a:r>
          </a:p>
        </p:txBody>
      </p:sp>
    </p:spTree>
    <p:extLst>
      <p:ext uri="{BB962C8B-B14F-4D97-AF65-F5344CB8AC3E}">
        <p14:creationId xmlns:p14="http://schemas.microsoft.com/office/powerpoint/2010/main" val="1428907866"/>
      </p:ext>
    </p:extLst>
  </p:cSld>
  <p:clrMapOvr>
    <a:masterClrMapping/>
  </p:clrMapOvr>
</p:sld>
</file>

<file path=ppt/theme/theme1.xml><?xml version="1.0" encoding="utf-8"?>
<a:theme xmlns:a="http://schemas.openxmlformats.org/drawingml/2006/main" name="Ronds dans l’eau">
  <a:themeElements>
    <a:clrScheme name="Ronds dans l’eau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Ronds dans l’eau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onds dans l’eau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TM04033925[[fn=Ronds dans l’eau]]</Template>
  <TotalTime>109</TotalTime>
  <Words>310</Words>
  <Application>Microsoft Office PowerPoint</Application>
  <PresentationFormat>Grand écran</PresentationFormat>
  <Paragraphs>79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Tw Cen MT</vt:lpstr>
      <vt:lpstr>Wingdings</vt:lpstr>
      <vt:lpstr>Ronds dans l’eau</vt:lpstr>
      <vt:lpstr>Salinité de l’eau de mer</vt:lpstr>
      <vt:lpstr>Sujet élève</vt:lpstr>
      <vt:lpstr>Sujet élève</vt:lpstr>
      <vt:lpstr>Sujet élève</vt:lpstr>
      <vt:lpstr>Sujet élève</vt:lpstr>
      <vt:lpstr>Sujet élève</vt:lpstr>
      <vt:lpstr>Sujet élève</vt:lpstr>
      <vt:lpstr>Sujet élève</vt:lpstr>
      <vt:lpstr>Thème 1 : l’eau</vt:lpstr>
      <vt:lpstr>présentation</vt:lpstr>
      <vt:lpstr>présentation</vt:lpstr>
      <vt:lpstr>présentation</vt:lpstr>
      <vt:lpstr>présentation</vt:lpstr>
      <vt:lpstr>présentation</vt:lpstr>
      <vt:lpstr>présentation</vt:lpstr>
      <vt:lpstr>Présentation PowerPoint</vt:lpstr>
      <vt:lpstr>présentation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Salinité de l’eau de mer</dc:title>
  <dc:creator>Emilie Falempin</dc:creator>
  <cp:lastModifiedBy>Emilie Falempin</cp:lastModifiedBy>
  <cp:revision>12</cp:revision>
  <dcterms:created xsi:type="dcterms:W3CDTF">2019-02-22T09:50:23Z</dcterms:created>
  <dcterms:modified xsi:type="dcterms:W3CDTF">2019-02-25T14:25:34Z</dcterms:modified>
</cp:coreProperties>
</file>